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0" r:id="rId4"/>
    <p:sldId id="281" r:id="rId5"/>
    <p:sldId id="257" r:id="rId6"/>
    <p:sldId id="265" r:id="rId7"/>
    <p:sldId id="274" r:id="rId8"/>
    <p:sldId id="279" r:id="rId9"/>
    <p:sldId id="260" r:id="rId10"/>
    <p:sldId id="278" r:id="rId11"/>
    <p:sldId id="269" r:id="rId12"/>
    <p:sldId id="264" r:id="rId13"/>
    <p:sldId id="263" r:id="rId14"/>
    <p:sldId id="271" r:id="rId15"/>
    <p:sldId id="272" r:id="rId16"/>
    <p:sldId id="283" r:id="rId17"/>
    <p:sldId id="273" r:id="rId18"/>
    <p:sldId id="275" r:id="rId19"/>
    <p:sldId id="276" r:id="rId20"/>
    <p:sldId id="270" r:id="rId21"/>
    <p:sldId id="27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FA9BB-39F3-41C6-9504-2833C9F3DFE8}" v="140" dt="2022-04-15T13:48:30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1058-73D5-43C1-9951-6849F6561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500DD-A0B7-4F74-936F-D366F5A69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69635-2BE2-41BA-9F7B-FBCD6607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87A85-2766-43E9-9B19-86955435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C680-F74B-4794-89ED-15F71C1D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A5E7-E841-499B-8E0C-E2CF6EE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0D3D1-FDF5-44B3-A80A-0506FF4CF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C152-F804-42C7-90FA-8C79691D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03D1F-8803-4015-8693-4C6F6F0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32423-DC0F-4D94-AC01-609EDB40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4DFF5-4FB2-4C78-BB1A-468BD7200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A7A8E-D1C6-4A7A-87AA-610F535C6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43BDC-6CB7-4E8B-8506-B15CC838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00A3B-BBE9-4FDD-AFB0-CC54DB3D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D11ED-8D54-4346-955A-1F6B4734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B9F1-0500-4D6B-8B4C-557F5D6C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06DD-79F7-4126-9435-7776CD8B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7014-285B-43C7-AC93-BE1B7BE6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B5281-8391-4888-B59E-1508043A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26FD-CF3E-493D-AF41-8E61108A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EC4B-2713-4174-BAD7-E03646FC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407A7-C6D4-402B-86A9-E1A2276E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D74F4-7292-46DA-ADE9-00B88FF7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2AC28-4191-4824-A5DE-C72C5E5C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E951-0F98-4CFC-8B19-0D1F3A2D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01F5-D61F-45A6-9B58-CAD5712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C63F-7F33-4972-ABC0-3E22D176C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52D34-19C9-4A2A-B884-68B04353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EE8DA-0190-4D90-99BF-B07809A1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205C6-3049-4268-A929-6978169C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73805-FAAB-4EDF-AD0E-C9E3E84E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8D07-455F-4B0B-BF1A-03783D51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A9697-E3F9-4B01-B64A-ADC1B7A3C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0F0A0-A1DF-48C2-B5E2-E8BA388BC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AEC53-05F1-47B4-BD9F-2322E2DC3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C0596-CE4A-4A49-84BE-D47A2E7C3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24C78-7DD7-4EEC-B9CC-56B404CA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B884D-D768-40EF-BDFF-105B7918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405A8-4DC9-4F89-97DB-4BB46020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B74E-B340-409D-B668-4D1318C7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BD88E-030F-4258-95F1-41F45E29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6C34-D04F-4B8F-9A1E-C32E09E5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01967-0491-44EE-A1CE-693C1456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7114B-399D-41BA-A5D3-A07BA84C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9D87A-024E-44EC-9147-B547BA35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F27A3-B4D5-499D-8486-18BA73DD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BF03-2287-4720-9F31-8FDD956A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0D65-08D2-4354-8D1F-57F8D573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FC491-4E80-4C67-B8B3-6D0BBD1EE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34AF0-9539-44D7-8515-A0EDD60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14FC-7BDF-4D4C-82A9-E5BEEC0C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3C7D1-447D-4A0E-87A1-9A8DFB21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2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27B5-DA81-476A-9A82-32A98EB1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2BFF4-335C-4507-BC73-7AFFD2D3C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827A2-C599-4938-9A64-93D69DB4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DB1A0-E484-4698-9C7B-22424737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F6522-B3D6-4F99-8974-7A5450F7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0781C-0A27-4714-800F-9C355F58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E8035-2282-4005-AEA8-3A6E2E11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9D8DA-86D4-49C2-9EA6-637807E9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9F414-B013-44AA-8471-F96675939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9EC5-6751-4914-AE0C-C37DFF6CE4D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83A8-B9D3-4D28-87B6-952EA4505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07C7-8DEB-4FEC-AF69-A02563B16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B205B-04A3-4370-9CE9-E4D8BD1A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terpdc.org/plan-204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aterpdc.org/plan-2045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raterpdc.org/plan-204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0D96-9E58-4A6E-9AA3-C9F4EA7C9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180" y="660401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38897-82DF-45FF-B6FB-9E8BD9CEC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B007CF4-1467-4AD3-8483-863C5C80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08" y="283597"/>
            <a:ext cx="7704992" cy="5528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6F919-7645-47DA-8B31-91A272DB5DAA}"/>
              </a:ext>
            </a:extLst>
          </p:cNvPr>
          <p:cNvSpPr txBox="1"/>
          <p:nvPr/>
        </p:nvSpPr>
        <p:spPr>
          <a:xfrm>
            <a:off x="715347" y="5447253"/>
            <a:ext cx="10761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Plan 2045 | Crater Planning District Commission (craterpdc.org)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2B10F-F47C-4B9B-BF9B-20CB61C0F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07" y="377562"/>
            <a:ext cx="292023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32340"/>
      </p:ext>
    </p:extLst>
  </p:cSld>
  <p:clrMapOvr>
    <a:masterClrMapping/>
  </p:clrMapOvr>
  <p:transition spd="slow" advClick="0" advTm="4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/>
              <a:t>What is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46" y="2679065"/>
            <a:ext cx="9427507" cy="3817529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20000"/>
              </a:lnSpc>
              <a:buNone/>
            </a:pPr>
            <a:r>
              <a:rPr lang="en-US" sz="4400" i="1" dirty="0"/>
              <a:t>Plan2045</a:t>
            </a:r>
            <a:r>
              <a:rPr lang="en-US" sz="4400" dirty="0"/>
              <a:t> is data-driven, needs and performance-based, and has greatly expanded public involvement.</a:t>
            </a:r>
          </a:p>
          <a:p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440A21-3658-489A-93ED-CF4290D4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4" y="525950"/>
            <a:ext cx="2921104" cy="12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303" y="500062"/>
            <a:ext cx="8238308" cy="1325563"/>
          </a:xfrm>
        </p:spPr>
        <p:txBody>
          <a:bodyPr/>
          <a:lstStyle/>
          <a:p>
            <a:pPr algn="ctr"/>
            <a:r>
              <a:rPr lang="en-US" b="1" i="1" dirty="0"/>
              <a:t>What was Used to Create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" y="1825625"/>
            <a:ext cx="10619874" cy="4839870"/>
          </a:xfrm>
        </p:spPr>
        <p:txBody>
          <a:bodyPr>
            <a:normAutofit fontScale="62500" lnSpcReduction="20000"/>
          </a:bodyPr>
          <a:lstStyle/>
          <a:p>
            <a:pPr marL="457200" lvl="1" indent="0" algn="ctr">
              <a:buNone/>
            </a:pPr>
            <a:endParaRPr lang="en-US" u="sng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5400" u="sng" dirty="0"/>
              <a:t>Major Public Participation Outreaches</a:t>
            </a:r>
          </a:p>
          <a:p>
            <a:pPr lvl="2">
              <a:lnSpc>
                <a:spcPct val="120000"/>
              </a:lnSpc>
            </a:pPr>
            <a:r>
              <a:rPr lang="en-US" sz="5400" dirty="0"/>
              <a:t>Vision, Goals, and Objectives Survey (January 2021)</a:t>
            </a:r>
          </a:p>
          <a:p>
            <a:pPr lvl="2">
              <a:lnSpc>
                <a:spcPct val="120000"/>
              </a:lnSpc>
            </a:pPr>
            <a:r>
              <a:rPr lang="en-US" sz="5400" dirty="0"/>
              <a:t>Needs, Problems, and Issues Survey (July-August 2021)</a:t>
            </a:r>
          </a:p>
          <a:p>
            <a:pPr lvl="2">
              <a:lnSpc>
                <a:spcPct val="120000"/>
              </a:lnSpc>
            </a:pPr>
            <a:r>
              <a:rPr lang="en-US" sz="5400" i="1" dirty="0"/>
              <a:t>Plan2045</a:t>
            </a:r>
            <a:r>
              <a:rPr lang="en-US" sz="5400" dirty="0"/>
              <a:t> website </a:t>
            </a:r>
          </a:p>
          <a:p>
            <a:pPr lvl="2">
              <a:lnSpc>
                <a:spcPct val="120000"/>
              </a:lnSpc>
            </a:pPr>
            <a:r>
              <a:rPr lang="en-US" sz="5400" dirty="0"/>
              <a:t>Promoting the Surveys and </a:t>
            </a:r>
            <a:r>
              <a:rPr lang="en-US" sz="5400" i="1" dirty="0"/>
              <a:t>Plan2045</a:t>
            </a:r>
            <a:r>
              <a:rPr lang="en-US" sz="5400" dirty="0"/>
              <a:t> website on Facebook, Instagram, and locality distribution lists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43104C-0CDB-4F57-A96D-9C655848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500062"/>
            <a:ext cx="2846070" cy="1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5" y="500062"/>
            <a:ext cx="81629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What was Used to Create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97" y="1675085"/>
            <a:ext cx="10587606" cy="483801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3200" u="sng" dirty="0"/>
          </a:p>
          <a:p>
            <a:pPr marL="457200" lvl="1" indent="0">
              <a:buNone/>
            </a:pPr>
            <a:r>
              <a:rPr lang="en-US" sz="3200" u="sng" dirty="0"/>
              <a:t>Sources for </a:t>
            </a:r>
            <a:r>
              <a:rPr lang="en-US" sz="3200" i="1" u="sng" dirty="0"/>
              <a:t>Plan2045</a:t>
            </a:r>
            <a:r>
              <a:rPr lang="en-US" sz="3200" u="sng" dirty="0"/>
              <a:t>:</a:t>
            </a:r>
          </a:p>
          <a:p>
            <a:pPr marL="457200" lvl="1" indent="0">
              <a:buNone/>
            </a:pPr>
            <a:endParaRPr lang="en-US" sz="1000" u="sng" dirty="0"/>
          </a:p>
          <a:p>
            <a:pPr lvl="1">
              <a:lnSpc>
                <a:spcPct val="110000"/>
              </a:lnSpc>
            </a:pPr>
            <a:r>
              <a:rPr lang="en-US" sz="3200" dirty="0"/>
              <a:t>VTrans and VDOT Data and Needs Identification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TCAMPO’s Congestion Management Process (CMP)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Corridor Studies/Plans (I-95, Route 36)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Bicycle/Pedestrian/Trail Plans 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Transit Development Plans (TDPs)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Travel Demand Models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Other plans and studies performed by VDOT and DRPT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5CFF55-C321-4AD9-A04C-813004FB4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" y="613534"/>
            <a:ext cx="2779623" cy="12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What is Our Vision for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4" y="2269761"/>
            <a:ext cx="9980023" cy="3704318"/>
          </a:xfrm>
        </p:spPr>
        <p:txBody>
          <a:bodyPr>
            <a:normAutofit/>
          </a:bodyPr>
          <a:lstStyle/>
          <a:p>
            <a:pPr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4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“Encourage a transportation system that equitably improves safety, economic vitality, and quality of life for people living and working in the Tri-Cities area.”</a:t>
            </a:r>
            <a:endParaRPr lang="en-US" sz="4000" dirty="0">
              <a:effectLst/>
              <a:ea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C52D2-D368-4AF8-90D5-57C27B32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3" y="559287"/>
            <a:ext cx="278001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3" y="500062"/>
            <a:ext cx="7896779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What Are Our Goals for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38" y="1937920"/>
            <a:ext cx="11028724" cy="470580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400" dirty="0"/>
              <a:t>Safety</a:t>
            </a:r>
          </a:p>
          <a:p>
            <a:pPr lvl="1"/>
            <a:r>
              <a:rPr lang="en-US" sz="4400" dirty="0"/>
              <a:t>Mobility/Congestion</a:t>
            </a:r>
          </a:p>
          <a:p>
            <a:pPr lvl="1"/>
            <a:r>
              <a:rPr lang="en-US" sz="4400" dirty="0"/>
              <a:t>Accessibility/Equity/Multimodal</a:t>
            </a:r>
          </a:p>
          <a:p>
            <a:pPr lvl="1"/>
            <a:r>
              <a:rPr lang="en-US" sz="4400" dirty="0"/>
              <a:t>Environmental Quality</a:t>
            </a:r>
          </a:p>
          <a:p>
            <a:pPr lvl="1"/>
            <a:r>
              <a:rPr lang="en-US" sz="4400" dirty="0"/>
              <a:t>Economic Development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4400" i="1" dirty="0"/>
              <a:t>These goals are used as factors for prioritizing our Plan2045 projects,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62F0B-E23A-4E40-A78F-230BC7EE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38" y="500062"/>
            <a:ext cx="278001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119062"/>
            <a:ext cx="830274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/>
              <a:t>Where Did You See our Problems and Needs?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BFB84-F5D0-484B-811D-8D07BB89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3" y="500062"/>
            <a:ext cx="2780017" cy="120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B07BB-840B-4240-BBBE-8A0009CC7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324855"/>
            <a:ext cx="7023128" cy="53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500062"/>
            <a:ext cx="8302742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How Are We Doing? Safety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BFB84-F5D0-484B-811D-8D07BB89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3" y="500062"/>
            <a:ext cx="2780017" cy="1207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09C6B-4F68-48A5-A9E0-D2944E6D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1" y="1860550"/>
            <a:ext cx="10891677" cy="34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500062"/>
            <a:ext cx="8302742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How Are We Doing? Pavement, Bridges, System Reliability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BFB84-F5D0-484B-811D-8D07BB89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3" y="500062"/>
            <a:ext cx="2780017" cy="1207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8EBD9-080A-4DCE-960D-A3F8D3EE7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3743231"/>
            <a:ext cx="10206660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E9895-C3D7-4CCE-9895-80254AFEB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48" y="2114457"/>
            <a:ext cx="10039351" cy="1554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808B15-1709-481F-AA76-9134607DA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14" y="5068794"/>
            <a:ext cx="1018221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692762"/>
            <a:ext cx="8302742" cy="10144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What Funding Is Expected to be Available Through 2045?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BFB84-F5D0-484B-811D-8D07BB89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3" y="500062"/>
            <a:ext cx="2780017" cy="1207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EE89C-2BEC-4A9A-8B40-3B19627CE98A}"/>
              </a:ext>
            </a:extLst>
          </p:cNvPr>
          <p:cNvSpPr txBox="1"/>
          <p:nvPr/>
        </p:nvSpPr>
        <p:spPr>
          <a:xfrm>
            <a:off x="1375954" y="2255520"/>
            <a:ext cx="9718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$296 Million for Highway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$1,116 million for Highway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$45 million for Administrative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$140 million for CVTA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$22 million for Transit Operating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$6 million for Transit Capital</a:t>
            </a:r>
          </a:p>
        </p:txBody>
      </p:sp>
    </p:spTree>
    <p:extLst>
      <p:ext uri="{BB962C8B-B14F-4D97-AF65-F5344CB8AC3E}">
        <p14:creationId xmlns:p14="http://schemas.microsoft.com/office/powerpoint/2010/main" val="6664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500062"/>
            <a:ext cx="8302742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What Major Projects Are Proposed?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BFB84-F5D0-484B-811D-8D07BB89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3" y="500062"/>
            <a:ext cx="2780017" cy="120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FD7704-029D-45AC-AD17-E01F13B84B4E}"/>
              </a:ext>
            </a:extLst>
          </p:cNvPr>
          <p:cNvSpPr txBox="1"/>
          <p:nvPr/>
        </p:nvSpPr>
        <p:spPr>
          <a:xfrm>
            <a:off x="705395" y="1825625"/>
            <a:ext cx="10415452" cy="458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Route 144 (Temple Ave) from Conduit Ave. to Colonial Hts. East City Line (0.93 miles)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Route 620 (Wood Edge Rd.) from Route 1 to east of the railroad (0.40 miles)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Route 746 (N. Enon Church Rd.) from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Meadowville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Technology Parkway to Route 10 (0.80 miles)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Cedar Level Road Southern Section (0.50 miles)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East-West Freeway (west of Branders Bridge Rd to Route 1)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/>
          <a:lstStyle/>
          <a:p>
            <a:pPr algn="ctr"/>
            <a:r>
              <a:rPr lang="en-US" b="1" i="1"/>
              <a:t>What is the Tri-Cities Area MPO?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08" y="2375196"/>
            <a:ext cx="9126583" cy="3276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/>
              <a:t>The Tri-Cities Area MPO was created in 1974 under a cooperative agreement between the Crater Planning District Commission and the Virginia Department of Highways. 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61E74-C3A8-43DD-80C7-9399ACBF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56" y="324938"/>
            <a:ext cx="292023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235" y="500062"/>
            <a:ext cx="8396924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What is Also Required for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825625"/>
            <a:ext cx="11140580" cy="4705804"/>
          </a:xfrm>
        </p:spPr>
        <p:txBody>
          <a:bodyPr>
            <a:normAutofit fontScale="92500"/>
          </a:bodyPr>
          <a:lstStyle/>
          <a:p>
            <a:pPr marL="457200" lvl="1" indent="0" algn="ctr">
              <a:buNone/>
            </a:pPr>
            <a:r>
              <a:rPr lang="en-US" sz="4000" u="sng" dirty="0"/>
              <a:t>   Air Quality Conformity Report</a:t>
            </a:r>
          </a:p>
          <a:p>
            <a:pPr marL="457200" lvl="1" indent="0" algn="ctr">
              <a:buNone/>
            </a:pPr>
            <a:endParaRPr lang="en-US" u="sng" dirty="0"/>
          </a:p>
          <a:p>
            <a:pPr lvl="1" algn="just"/>
            <a:r>
              <a:rPr lang="en-US" sz="3200" dirty="0"/>
              <a:t>Required under a 2018 federal court order when an MTIP and/or MTP are updated in our MPO Study Area</a:t>
            </a:r>
          </a:p>
          <a:p>
            <a:pPr lvl="1" algn="just"/>
            <a:r>
              <a:rPr lang="en-US" sz="3200" dirty="0"/>
              <a:t>Includes projects individually listed in the FFY 2021-24 MTIP and Draft </a:t>
            </a:r>
            <a:r>
              <a:rPr lang="en-US" sz="3200" i="1" dirty="0"/>
              <a:t>Plan2045</a:t>
            </a:r>
            <a:r>
              <a:rPr lang="en-US" sz="3200" dirty="0"/>
              <a:t> and identifies if they are regionally significant for air quality</a:t>
            </a:r>
          </a:p>
          <a:p>
            <a:pPr lvl="1" algn="just"/>
            <a:r>
              <a:rPr lang="en-US" sz="3200" dirty="0"/>
              <a:t>Air Quality models were used in 2018 and a proposed finding of conformity was assumed in the draft conformity report.</a:t>
            </a:r>
          </a:p>
          <a:p>
            <a:pPr lvl="1" algn="just"/>
            <a:r>
              <a:rPr lang="en-US" sz="3200" dirty="0"/>
              <a:t>Approved by the MPO April 14, 2022.  Awaiting federal approval.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510CFDB-8C41-43B4-8601-1FF372CB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" y="500062"/>
            <a:ext cx="3234212" cy="17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12" y="4124756"/>
            <a:ext cx="10615749" cy="1325563"/>
          </a:xfrm>
        </p:spPr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Plan2045 Website:</a:t>
            </a:r>
            <a:br>
              <a:rPr lang="en-US" b="1" dirty="0"/>
            </a:br>
            <a:r>
              <a:rPr lang="en-US" sz="4400" dirty="0">
                <a:hlinkClick r:id="rId2"/>
              </a:rPr>
              <a:t>Plan 2045 | Crater Planning District Commission (craterpdc.org)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Call Ron Svejkovsky at 804-861-1666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Email Ron Svejkovsky at rsvejkovsky@craterpdc.org</a:t>
            </a:r>
            <a:br>
              <a:rPr lang="en-US" sz="5400" dirty="0"/>
            </a:br>
            <a:br>
              <a:rPr lang="en-US" b="1" i="1" dirty="0"/>
            </a:b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BFB84-F5D0-484B-811D-8D07BB89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783" y="500062"/>
            <a:ext cx="2780017" cy="120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D7089-0ADC-4CF1-9A7E-C45A39B954AF}"/>
              </a:ext>
            </a:extLst>
          </p:cNvPr>
          <p:cNvSpPr txBox="1"/>
          <p:nvPr/>
        </p:nvSpPr>
        <p:spPr>
          <a:xfrm>
            <a:off x="3709852" y="500062"/>
            <a:ext cx="7393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/>
              <a:t>Where Can I Find Plan2045 and Comment on it?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58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0D96-9E58-4A6E-9AA3-C9F4EA7C9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180" y="660401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38897-82DF-45FF-B6FB-9E8BD9CEC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B007CF4-1467-4AD3-8483-863C5C80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617975"/>
            <a:ext cx="8318407" cy="596896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385F4-4104-4008-940E-F61CA8DB6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8" y="4215744"/>
            <a:ext cx="4399973" cy="2363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92C88-673F-440D-A8B0-EC505EB1FB57}"/>
              </a:ext>
            </a:extLst>
          </p:cNvPr>
          <p:cNvSpPr txBox="1"/>
          <p:nvPr/>
        </p:nvSpPr>
        <p:spPr>
          <a:xfrm>
            <a:off x="4389120" y="625446"/>
            <a:ext cx="296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4675294"/>
      </p:ext>
    </p:extLst>
  </p:cSld>
  <p:clrMapOvr>
    <a:masterClrMapping/>
  </p:clrMapOvr>
  <p:transition spd="slow" advTm="3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/>
          <a:lstStyle/>
          <a:p>
            <a:pPr algn="ctr"/>
            <a:r>
              <a:rPr lang="en-US" b="1" i="1"/>
              <a:t>What is the Tri-Cities Area MPO?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8" y="2337809"/>
            <a:ext cx="9831978" cy="30179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/>
              <a:t>In 1979, the Secretary of Transportation designated the Tri-Cities Area Policy Committee as the Metropolitan Planning Organization (MPO) for the Tri-Cities Area.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137F5-DDBE-49B7-B140-E2C12EB8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06" y="500062"/>
            <a:ext cx="292023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/>
          <a:lstStyle/>
          <a:p>
            <a:pPr algn="ctr"/>
            <a:r>
              <a:rPr lang="en-US" b="1" i="1"/>
              <a:t>What is the Tri-Cities Area MPO?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7" y="2503272"/>
            <a:ext cx="9936480" cy="3173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/>
              <a:t>The Tri-Cities Area MPO serves as the Transportation Planning Forum overseeing federally funded transportation projects and plans in the Tri-Cities Area.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81D50-3781-4620-998F-51103BF6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81" y="429713"/>
            <a:ext cx="292023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/>
          <a:lstStyle/>
          <a:p>
            <a:pPr algn="ctr"/>
            <a:r>
              <a:rPr lang="en-US" b="1" i="1" dirty="0"/>
              <a:t>What is the Tri-Cities Area MPO?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1858836"/>
            <a:ext cx="11074836" cy="4672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MPO Members:</a:t>
            </a:r>
          </a:p>
          <a:p>
            <a:pPr lvl="1" algn="just"/>
            <a:r>
              <a:rPr lang="en-US" sz="3200" dirty="0"/>
              <a:t>City of Colonial Heights</a:t>
            </a:r>
          </a:p>
          <a:p>
            <a:pPr lvl="1" algn="just"/>
            <a:r>
              <a:rPr lang="en-US" sz="3200" dirty="0"/>
              <a:t>City of Hopewell</a:t>
            </a:r>
          </a:p>
          <a:p>
            <a:pPr lvl="1" algn="just"/>
            <a:r>
              <a:rPr lang="en-US" sz="3200" dirty="0"/>
              <a:t>City of Petersburg</a:t>
            </a:r>
          </a:p>
          <a:p>
            <a:pPr lvl="1" algn="just"/>
            <a:r>
              <a:rPr lang="en-US" sz="3200" dirty="0"/>
              <a:t>Chesterfield County</a:t>
            </a:r>
          </a:p>
          <a:p>
            <a:pPr lvl="1" algn="just"/>
            <a:r>
              <a:rPr lang="en-US" sz="3200" dirty="0"/>
              <a:t>Dinwiddie County</a:t>
            </a:r>
          </a:p>
          <a:p>
            <a:pPr lvl="1" algn="just"/>
            <a:r>
              <a:rPr lang="en-US" sz="3200" dirty="0"/>
              <a:t>Prince George County</a:t>
            </a:r>
          </a:p>
          <a:p>
            <a:pPr lvl="1" algn="just"/>
            <a:r>
              <a:rPr lang="en-US" sz="3200" dirty="0"/>
              <a:t>Petersburg Area Transit</a:t>
            </a:r>
          </a:p>
          <a:p>
            <a:pPr lvl="1" algn="just"/>
            <a:r>
              <a:rPr lang="en-US" sz="3200" dirty="0"/>
              <a:t>Secretary of Transportation</a:t>
            </a:r>
          </a:p>
          <a:p>
            <a:pPr lvl="1" algn="just"/>
            <a:r>
              <a:rPr lang="en-US" sz="3200" dirty="0"/>
              <a:t>Crater Planning District Commission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F7989-9EC2-4039-AB5A-BBB869592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59" y="1499021"/>
            <a:ext cx="5927068" cy="4580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623A3-562B-4D09-9A63-3E9CE909D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3" y="388712"/>
            <a:ext cx="292023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/>
          <a:lstStyle/>
          <a:p>
            <a:pPr algn="ctr"/>
            <a:r>
              <a:rPr lang="en-US" b="1" i="1" dirty="0"/>
              <a:t>What is the Tri-Cities Area MPO?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2" y="1825624"/>
            <a:ext cx="10266767" cy="46275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900" u="sng" dirty="0"/>
              <a:t>Other</a:t>
            </a:r>
            <a:r>
              <a:rPr lang="en-US" sz="4000" u="sng" dirty="0"/>
              <a:t> Key Tasks by the MPO:</a:t>
            </a:r>
          </a:p>
          <a:p>
            <a:pPr lvl="1"/>
            <a:endParaRPr lang="en-US" u="sng" dirty="0"/>
          </a:p>
          <a:p>
            <a:pPr lvl="1" algn="just"/>
            <a:r>
              <a:rPr lang="en-US" sz="3900" dirty="0"/>
              <a:t>The MPO selects and/or recommends transportation projects for federal STBG ($3.5M/yr.), CMAQ ($1.4M/yr.), and TAP funding ($230k/yr.) allocated to the Tri-Cities Area MPO</a:t>
            </a:r>
          </a:p>
          <a:p>
            <a:pPr lvl="1" algn="just"/>
            <a:endParaRPr lang="en-US" sz="3900" dirty="0"/>
          </a:p>
          <a:p>
            <a:pPr lvl="1" algn="just"/>
            <a:r>
              <a:rPr lang="en-US" sz="3900" dirty="0"/>
              <a:t>The MPO also applies for projects under various federal and state programs such as SMART SCALE, RAISE, and federal annual appropriation requests</a:t>
            </a:r>
          </a:p>
          <a:p>
            <a:pPr marL="457200" lvl="1" indent="0" algn="just">
              <a:buNone/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69BA9-7DC5-4A88-8960-2469FD8E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6" y="404812"/>
            <a:ext cx="292023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/>
              <a:t>What is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84" y="1825625"/>
            <a:ext cx="10382700" cy="47058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600" u="sng" dirty="0"/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4000" i="1" dirty="0"/>
              <a:t>Plan2045</a:t>
            </a:r>
            <a:r>
              <a:rPr lang="en-US" sz="4000" dirty="0"/>
              <a:t> is the Tri-Cities Area MPO’s long-range transportation plan (LRTP) that represents the vision and goals for transportation improvements in the region’s transportation system. </a:t>
            </a:r>
          </a:p>
          <a:p>
            <a:pPr lvl="1" algn="just">
              <a:lnSpc>
                <a:spcPct val="120000"/>
              </a:lnSpc>
            </a:pPr>
            <a:endParaRPr lang="en-US" sz="1800" dirty="0"/>
          </a:p>
          <a:p>
            <a:pPr lvl="1">
              <a:lnSpc>
                <a:spcPct val="120000"/>
              </a:lnSpc>
            </a:pPr>
            <a:endParaRPr lang="en-US" sz="1600" dirty="0"/>
          </a:p>
          <a:p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440A21-3658-489A-93ED-CF4290D4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4" y="525950"/>
            <a:ext cx="2921104" cy="12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/>
              <a:t>What is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610" y="1810777"/>
            <a:ext cx="9976147" cy="47058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600" u="sng" dirty="0"/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4000" dirty="0"/>
              <a:t>The intent of </a:t>
            </a:r>
            <a:r>
              <a:rPr lang="en-US" sz="4000" i="1" dirty="0"/>
              <a:t>Plan2045</a:t>
            </a:r>
            <a:r>
              <a:rPr lang="en-US" sz="4000" dirty="0"/>
              <a:t> is to meet future-oriented, multi-modal transportation needs of the region, such as autos, transit, bicycling, pedestrians, and freight. </a:t>
            </a:r>
          </a:p>
          <a:p>
            <a:pPr lvl="1">
              <a:lnSpc>
                <a:spcPct val="120000"/>
              </a:lnSpc>
            </a:pPr>
            <a:endParaRPr lang="en-US" sz="1600" dirty="0"/>
          </a:p>
          <a:p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440A21-3658-489A-93ED-CF4290D4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4" y="525950"/>
            <a:ext cx="2921104" cy="12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1EB-CEF9-4360-BDB1-043D42B3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84" y="500062"/>
            <a:ext cx="764021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/>
              <a:t>What is Plan2045?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EE2-2357-471E-A9E3-5C1FB91C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84" y="2060756"/>
            <a:ext cx="10394159" cy="4297182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r>
              <a:rPr lang="en-US" sz="4000" dirty="0"/>
              <a:t>The MPO LRTPs are updated on a 5-year cycle. The current plan (2040 LRTP) was adopted in August 2017 and is consistent with federal laws and regulations.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1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4000" i="1" dirty="0"/>
              <a:t>Plan2045</a:t>
            </a:r>
            <a:r>
              <a:rPr lang="en-US" sz="4000" dirty="0"/>
              <a:t> is the update to the LRTP, website: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dirty="0">
                <a:hlinkClick r:id="rId2"/>
              </a:rPr>
              <a:t>Plan 2045 | Crater Planning District Commission (craterpdc.org)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440A21-3658-489A-93ED-CF4290D41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4" y="525950"/>
            <a:ext cx="2921104" cy="12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834</Words>
  <Application>Microsoft Office PowerPoint</Application>
  <PresentationFormat>Widescreen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Office Theme</vt:lpstr>
      <vt:lpstr>PowerPoint Presentation</vt:lpstr>
      <vt:lpstr>What is the Tri-Cities Area MPO?</vt:lpstr>
      <vt:lpstr>What is the Tri-Cities Area MPO?</vt:lpstr>
      <vt:lpstr>What is the Tri-Cities Area MPO?</vt:lpstr>
      <vt:lpstr>What is the Tri-Cities Area MPO?</vt:lpstr>
      <vt:lpstr>What is the Tri-Cities Area MPO?</vt:lpstr>
      <vt:lpstr>What is Plan2045?</vt:lpstr>
      <vt:lpstr>What is Plan2045?</vt:lpstr>
      <vt:lpstr>What is Plan2045?</vt:lpstr>
      <vt:lpstr>What is Plan2045?</vt:lpstr>
      <vt:lpstr>What was Used to Create Plan2045?</vt:lpstr>
      <vt:lpstr>What was Used to Create Plan2045?</vt:lpstr>
      <vt:lpstr>What is Our Vision for Plan2045?</vt:lpstr>
      <vt:lpstr>What Are Our Goals for Plan2045?</vt:lpstr>
      <vt:lpstr>Where Did You See our Problems and Needs?</vt:lpstr>
      <vt:lpstr>How Are We Doing? Safety</vt:lpstr>
      <vt:lpstr>How Are We Doing? Pavement, Bridges, System Reliability</vt:lpstr>
      <vt:lpstr>What Funding Is Expected to be Available Through 2045?</vt:lpstr>
      <vt:lpstr>What Major Projects Are Proposed?</vt:lpstr>
      <vt:lpstr>What is Also Required for Plan2045?</vt:lpstr>
      <vt:lpstr> Plan2045 Website: Plan 2045 | Crater Planning District Commission (craterpdc.org)  Call Ron Svejkovsky at 804-861-1666  Email Ron Svejkovsky at rsvejkovsky@craterpdc.org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Svejkovsky</dc:creator>
  <cp:lastModifiedBy>Ron Svejkovsky</cp:lastModifiedBy>
  <cp:revision>18</cp:revision>
  <dcterms:created xsi:type="dcterms:W3CDTF">2020-02-24T14:10:12Z</dcterms:created>
  <dcterms:modified xsi:type="dcterms:W3CDTF">2022-04-19T15:03:49Z</dcterms:modified>
</cp:coreProperties>
</file>